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5DD9-C99D-4D8C-B2E3-9C448C7C769E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E2CF-9D07-4FDB-9E77-F13F7CF6DC9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132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5DD9-C99D-4D8C-B2E3-9C448C7C769E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E2CF-9D07-4FDB-9E77-F13F7CF6DC9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9353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5DD9-C99D-4D8C-B2E3-9C448C7C769E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E2CF-9D07-4FDB-9E77-F13F7CF6DC9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0069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5DD9-C99D-4D8C-B2E3-9C448C7C769E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E2CF-9D07-4FDB-9E77-F13F7CF6DC9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7216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5DD9-C99D-4D8C-B2E3-9C448C7C769E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E2CF-9D07-4FDB-9E77-F13F7CF6DC9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1016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5DD9-C99D-4D8C-B2E3-9C448C7C769E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E2CF-9D07-4FDB-9E77-F13F7CF6DC9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8174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5DD9-C99D-4D8C-B2E3-9C448C7C769E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E2CF-9D07-4FDB-9E77-F13F7CF6DC9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0627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5DD9-C99D-4D8C-B2E3-9C448C7C769E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E2CF-9D07-4FDB-9E77-F13F7CF6DC9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260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5DD9-C99D-4D8C-B2E3-9C448C7C769E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E2CF-9D07-4FDB-9E77-F13F7CF6DC9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9597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5DD9-C99D-4D8C-B2E3-9C448C7C769E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E2CF-9D07-4FDB-9E77-F13F7CF6DC9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6393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5DD9-C99D-4D8C-B2E3-9C448C7C769E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E2CF-9D07-4FDB-9E77-F13F7CF6DC9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8764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5DD9-C99D-4D8C-B2E3-9C448C7C769E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E2CF-9D07-4FDB-9E77-F13F7CF6DC9E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1005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5DD9-C99D-4D8C-B2E3-9C448C7C769E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E2CF-9D07-4FDB-9E77-F13F7CF6DC9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6819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5DD9-C99D-4D8C-B2E3-9C448C7C769E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E2CF-9D07-4FDB-9E77-F13F7CF6DC9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96885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5DD9-C99D-4D8C-B2E3-9C448C7C769E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E2CF-9D07-4FDB-9E77-F13F7CF6DC9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66501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5DD9-C99D-4D8C-B2E3-9C448C7C769E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E2CF-9D07-4FDB-9E77-F13F7CF6DC9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647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5DD9-C99D-4D8C-B2E3-9C448C7C769E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2E2CF-9D07-4FDB-9E77-F13F7CF6DC9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7808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2F635DD9-C99D-4D8C-B2E3-9C448C7C769E}" type="datetimeFigureOut">
              <a:rPr lang="es-MX" smtClean="0"/>
              <a:t>08/02/2019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5632E2CF-9D07-4FDB-9E77-F13F7CF6DC9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10561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7">
            <a:extLst>
              <a:ext uri="{FF2B5EF4-FFF2-40B4-BE49-F238E27FC236}">
                <a16:creationId xmlns:a16="http://schemas.microsoft.com/office/drawing/2014/main" id="{2BFC186A-5A9F-4A9A-A72D-DFBBE99344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19">
            <a:extLst>
              <a:ext uri="{FF2B5EF4-FFF2-40B4-BE49-F238E27FC236}">
                <a16:creationId xmlns:a16="http://schemas.microsoft.com/office/drawing/2014/main" id="{E8EE1E2B-262B-4EE5-9AB3-125FAB1A8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ln w="15875" cap="sq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DD92B6F-2CDA-44AE-84C8-3063D0CE11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7626" y="966851"/>
            <a:ext cx="6889930" cy="4626864"/>
          </a:xfrm>
          <a:effectLst/>
        </p:spPr>
        <p:txBody>
          <a:bodyPr anchor="ctr">
            <a:normAutofit/>
          </a:bodyPr>
          <a:lstStyle/>
          <a:p>
            <a:r>
              <a:rPr lang="es-MX" sz="5000" b="1" dirty="0"/>
              <a:t>Postcolonial </a:t>
            </a:r>
            <a:r>
              <a:rPr lang="es-MX" sz="5000" b="1" dirty="0" err="1"/>
              <a:t>poetry</a:t>
            </a:r>
            <a:r>
              <a:rPr lang="es-MX" sz="5000" dirty="0"/>
              <a:t>:</a:t>
            </a:r>
            <a:br>
              <a:rPr lang="es-MX" sz="5000" dirty="0"/>
            </a:br>
            <a:r>
              <a:rPr lang="es-MX" sz="5000" dirty="0"/>
              <a:t>The </a:t>
            </a:r>
            <a:r>
              <a:rPr lang="es-MX" sz="5000" dirty="0" err="1"/>
              <a:t>mirage</a:t>
            </a:r>
            <a:r>
              <a:rPr lang="es-MX" sz="5000" dirty="0"/>
              <a:t> of </a:t>
            </a:r>
            <a:br>
              <a:rPr lang="es-MX" sz="5000" dirty="0"/>
            </a:br>
            <a:r>
              <a:rPr lang="es-MX" sz="5000" dirty="0" err="1"/>
              <a:t>national</a:t>
            </a:r>
            <a:r>
              <a:rPr lang="es-MX" sz="5000" dirty="0"/>
              <a:t> </a:t>
            </a:r>
            <a:r>
              <a:rPr lang="es-MX" sz="5000" dirty="0" err="1"/>
              <a:t>identity</a:t>
            </a:r>
            <a:r>
              <a:rPr lang="es-MX" sz="5000" dirty="0"/>
              <a:t> and </a:t>
            </a:r>
            <a:br>
              <a:rPr lang="es-MX" sz="5000" dirty="0"/>
            </a:br>
            <a:r>
              <a:rPr lang="es-MX" sz="5000" dirty="0"/>
              <a:t>the </a:t>
            </a:r>
            <a:r>
              <a:rPr lang="es-MX" sz="5000" dirty="0" err="1"/>
              <a:t>possible</a:t>
            </a:r>
            <a:r>
              <a:rPr lang="es-MX" sz="5000" dirty="0"/>
              <a:t> </a:t>
            </a:r>
            <a:r>
              <a:rPr lang="es-MX" sz="5000" dirty="0" err="1"/>
              <a:t>otherness</a:t>
            </a:r>
            <a:endParaRPr lang="es-MX" sz="50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7BD1A8-0AD1-4928-B3CD-2FFEE853FD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3795" y="966851"/>
            <a:ext cx="2820362" cy="4626864"/>
          </a:xfrm>
          <a:effectLst/>
        </p:spPr>
        <p:txBody>
          <a:bodyPr anchor="ctr">
            <a:normAutofit/>
          </a:bodyPr>
          <a:lstStyle/>
          <a:p>
            <a:pPr algn="r"/>
            <a:endParaRPr lang="es-MX" dirty="0"/>
          </a:p>
          <a:p>
            <a:pPr algn="r"/>
            <a:r>
              <a:rPr lang="es-MX" dirty="0"/>
              <a:t>Mauricio Jiménez </a:t>
            </a:r>
          </a:p>
          <a:p>
            <a:pPr algn="r"/>
            <a:r>
              <a:rPr lang="es-MX" dirty="0"/>
              <a:t>Mario Naranjo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62CADB7-E9BE-4376-8036-0D21CBDC9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31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DFE26A-CA54-4324-8CD3-BA836AA70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452846"/>
            <a:ext cx="10353762" cy="970450"/>
          </a:xfrm>
        </p:spPr>
        <p:txBody>
          <a:bodyPr/>
          <a:lstStyle/>
          <a:p>
            <a:r>
              <a:rPr lang="es-MX" dirty="0" err="1"/>
              <a:t>Why</a:t>
            </a:r>
            <a:r>
              <a:rPr lang="es-MX" dirty="0"/>
              <a:t> </a:t>
            </a:r>
            <a:r>
              <a:rPr lang="es-MX" dirty="0" err="1"/>
              <a:t>poetry</a:t>
            </a:r>
            <a:r>
              <a:rPr lang="es-MX" dirty="0"/>
              <a:t>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2A4513-63A2-4049-8CD5-F51AB7C60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93967"/>
            <a:ext cx="10353762" cy="4243418"/>
          </a:xfrm>
        </p:spPr>
        <p:txBody>
          <a:bodyPr>
            <a:normAutofit fontScale="92500"/>
          </a:bodyPr>
          <a:lstStyle/>
          <a:p>
            <a:r>
              <a:rPr lang="es-MX" sz="2400" dirty="0"/>
              <a:t>We </a:t>
            </a:r>
            <a:r>
              <a:rPr lang="es-MX" sz="2400" dirty="0" err="1"/>
              <a:t>feel</a:t>
            </a:r>
            <a:r>
              <a:rPr lang="es-MX" sz="2400" dirty="0"/>
              <a:t> </a:t>
            </a:r>
            <a:r>
              <a:rPr lang="es-MX" sz="2400" dirty="0" err="1"/>
              <a:t>inspired</a:t>
            </a:r>
            <a:r>
              <a:rPr lang="es-MX" sz="2400" dirty="0"/>
              <a:t> by </a:t>
            </a:r>
            <a:r>
              <a:rPr lang="es-MX" sz="2400" dirty="0" err="1"/>
              <a:t>writers</a:t>
            </a:r>
            <a:r>
              <a:rPr lang="es-MX" sz="2400" dirty="0"/>
              <a:t> and </a:t>
            </a:r>
            <a:r>
              <a:rPr lang="es-MX" sz="2400" dirty="0" err="1"/>
              <a:t>thinkers</a:t>
            </a:r>
            <a:r>
              <a:rPr lang="es-MX" sz="2400" dirty="0"/>
              <a:t> </a:t>
            </a:r>
            <a:r>
              <a:rPr lang="es-MX" sz="2400" dirty="0" err="1"/>
              <a:t>such</a:t>
            </a:r>
            <a:r>
              <a:rPr lang="es-MX" sz="2400" dirty="0"/>
              <a:t> like Aimé Cesaire, José Emilio Pacheco, </a:t>
            </a:r>
            <a:r>
              <a:rPr lang="es-MX" sz="2400" dirty="0" err="1"/>
              <a:t>Mahmoud</a:t>
            </a:r>
            <a:r>
              <a:rPr lang="es-MX" sz="2400" dirty="0"/>
              <a:t> Darwish, G. Ch. Spivak, Emmanuel Levinas, </a:t>
            </a:r>
            <a:r>
              <a:rPr lang="es-MX" sz="2400" i="1" dirty="0" err="1"/>
              <a:t>et.al</a:t>
            </a:r>
            <a:r>
              <a:rPr lang="es-MX" sz="2400" i="1" dirty="0"/>
              <a:t>.</a:t>
            </a:r>
            <a:r>
              <a:rPr lang="es-MX" sz="2400" dirty="0"/>
              <a:t>  </a:t>
            </a:r>
          </a:p>
          <a:p>
            <a:r>
              <a:rPr lang="es-MX" sz="2400" dirty="0"/>
              <a:t>We </a:t>
            </a:r>
            <a:r>
              <a:rPr lang="es-MX" sz="2400" dirty="0" err="1"/>
              <a:t>think</a:t>
            </a:r>
            <a:r>
              <a:rPr lang="es-MX" sz="2400" dirty="0"/>
              <a:t> </a:t>
            </a:r>
            <a:r>
              <a:rPr lang="es-MX" sz="2400" dirty="0" err="1"/>
              <a:t>poetry</a:t>
            </a:r>
            <a:r>
              <a:rPr lang="es-MX" sz="2400" dirty="0"/>
              <a:t> as an </a:t>
            </a:r>
            <a:r>
              <a:rPr lang="es-MX" sz="2400" dirty="0" err="1"/>
              <a:t>empathic</a:t>
            </a:r>
            <a:r>
              <a:rPr lang="es-MX" sz="2400" dirty="0"/>
              <a:t> and </a:t>
            </a:r>
            <a:r>
              <a:rPr lang="es-MX" sz="2400" dirty="0" err="1"/>
              <a:t>aestethic</a:t>
            </a:r>
            <a:r>
              <a:rPr lang="es-MX" sz="2400" dirty="0"/>
              <a:t> way to </a:t>
            </a:r>
            <a:r>
              <a:rPr lang="es-MX" sz="2400" dirty="0" err="1"/>
              <a:t>connect</a:t>
            </a:r>
            <a:r>
              <a:rPr lang="es-MX" sz="2400" dirty="0"/>
              <a:t> with </a:t>
            </a:r>
            <a:r>
              <a:rPr lang="es-MX" sz="2400" dirty="0" err="1"/>
              <a:t>otherness</a:t>
            </a:r>
            <a:r>
              <a:rPr lang="es-MX" sz="2400" dirty="0"/>
              <a:t> </a:t>
            </a:r>
          </a:p>
          <a:p>
            <a:r>
              <a:rPr lang="es-MX" sz="2400" dirty="0" err="1"/>
              <a:t>We</a:t>
            </a:r>
            <a:r>
              <a:rPr lang="es-MX" sz="2400" dirty="0"/>
              <a:t> </a:t>
            </a:r>
            <a:r>
              <a:rPr lang="es-MX" sz="2400" dirty="0" err="1"/>
              <a:t>believe</a:t>
            </a:r>
            <a:r>
              <a:rPr lang="es-MX" sz="2400" dirty="0"/>
              <a:t> </a:t>
            </a:r>
            <a:r>
              <a:rPr lang="es-MX" sz="2400" dirty="0" err="1"/>
              <a:t>that</a:t>
            </a:r>
            <a:r>
              <a:rPr lang="es-MX" sz="2400" dirty="0"/>
              <a:t> </a:t>
            </a:r>
            <a:r>
              <a:rPr lang="es-MX" sz="2400" dirty="0" err="1"/>
              <a:t>poetry</a:t>
            </a:r>
            <a:r>
              <a:rPr lang="es-MX" sz="2400" dirty="0"/>
              <a:t> </a:t>
            </a:r>
            <a:r>
              <a:rPr lang="es-MX" sz="2400" dirty="0" err="1"/>
              <a:t>is</a:t>
            </a:r>
            <a:r>
              <a:rPr lang="es-MX" sz="2400" dirty="0"/>
              <a:t> </a:t>
            </a:r>
            <a:r>
              <a:rPr lang="es-MX" sz="2400" dirty="0" err="1"/>
              <a:t>an</a:t>
            </a:r>
            <a:r>
              <a:rPr lang="es-MX" sz="2400" dirty="0"/>
              <a:t> </a:t>
            </a:r>
            <a:r>
              <a:rPr lang="es-MX" sz="2400" dirty="0" err="1"/>
              <a:t>excellent</a:t>
            </a:r>
            <a:r>
              <a:rPr lang="es-MX" sz="2400" dirty="0"/>
              <a:t> </a:t>
            </a:r>
            <a:r>
              <a:rPr lang="es-MX" sz="2400" dirty="0" err="1"/>
              <a:t>vehicle</a:t>
            </a:r>
            <a:r>
              <a:rPr lang="es-MX" sz="2400" dirty="0"/>
              <a:t> </a:t>
            </a:r>
            <a:r>
              <a:rPr lang="es-MX" sz="2400" dirty="0" err="1"/>
              <a:t>to</a:t>
            </a:r>
            <a:r>
              <a:rPr lang="es-MX" sz="2400" dirty="0"/>
              <a:t> </a:t>
            </a:r>
            <a:r>
              <a:rPr lang="es-MX" sz="2400" dirty="0" err="1"/>
              <a:t>discuss</a:t>
            </a:r>
            <a:r>
              <a:rPr lang="es-MX" sz="2400" dirty="0"/>
              <a:t>, </a:t>
            </a:r>
            <a:r>
              <a:rPr lang="es-MX" sz="2400" dirty="0" err="1"/>
              <a:t>think</a:t>
            </a:r>
            <a:r>
              <a:rPr lang="es-MX" sz="2400" dirty="0"/>
              <a:t> and </a:t>
            </a:r>
            <a:r>
              <a:rPr lang="es-MX" sz="2400" dirty="0" err="1"/>
              <a:t>feel</a:t>
            </a:r>
            <a:r>
              <a:rPr lang="es-MX" sz="2400" dirty="0"/>
              <a:t> </a:t>
            </a:r>
            <a:r>
              <a:rPr lang="es-MX" sz="2400" dirty="0" err="1"/>
              <a:t>the</a:t>
            </a:r>
            <a:r>
              <a:rPr lang="es-MX" sz="2400" dirty="0"/>
              <a:t> </a:t>
            </a:r>
            <a:r>
              <a:rPr lang="es-MX" sz="2400" dirty="0" err="1"/>
              <a:t>complexities</a:t>
            </a:r>
            <a:r>
              <a:rPr lang="es-MX" sz="2400" dirty="0"/>
              <a:t> </a:t>
            </a:r>
            <a:r>
              <a:rPr lang="es-MX" sz="2400" dirty="0" err="1"/>
              <a:t>of</a:t>
            </a:r>
            <a:r>
              <a:rPr lang="es-MX" sz="2400" dirty="0"/>
              <a:t> postcolonial </a:t>
            </a:r>
            <a:r>
              <a:rPr lang="es-MX" sz="2400" dirty="0" err="1"/>
              <a:t>condition</a:t>
            </a:r>
            <a:r>
              <a:rPr lang="es-MX" sz="2400" dirty="0"/>
              <a:t> and </a:t>
            </a:r>
            <a:r>
              <a:rPr lang="es-MX" sz="2400" dirty="0" err="1"/>
              <a:t>the</a:t>
            </a:r>
            <a:r>
              <a:rPr lang="es-MX" sz="2400" dirty="0"/>
              <a:t> </a:t>
            </a:r>
            <a:r>
              <a:rPr lang="es-MX" sz="2400" dirty="0" err="1"/>
              <a:t>sufferings</a:t>
            </a:r>
            <a:r>
              <a:rPr lang="es-MX" sz="2400" dirty="0"/>
              <a:t> </a:t>
            </a:r>
            <a:r>
              <a:rPr lang="es-MX" sz="2400" dirty="0" err="1"/>
              <a:t>inside</a:t>
            </a:r>
            <a:r>
              <a:rPr lang="es-MX" sz="2400" dirty="0"/>
              <a:t> </a:t>
            </a:r>
            <a:r>
              <a:rPr lang="es-MX" sz="2400" dirty="0" err="1"/>
              <a:t>this</a:t>
            </a:r>
            <a:r>
              <a:rPr lang="es-MX" sz="2400" dirty="0"/>
              <a:t> </a:t>
            </a:r>
            <a:r>
              <a:rPr lang="es-MX" sz="2400" dirty="0" err="1"/>
              <a:t>condition</a:t>
            </a:r>
            <a:endParaRPr lang="es-MX" sz="2400" dirty="0"/>
          </a:p>
          <a:p>
            <a:r>
              <a:rPr lang="es-MX" sz="2400" dirty="0"/>
              <a:t>We </a:t>
            </a:r>
            <a:r>
              <a:rPr lang="es-MX" sz="2400" dirty="0" err="1"/>
              <a:t>think</a:t>
            </a:r>
            <a:r>
              <a:rPr lang="es-MX" sz="2400" dirty="0"/>
              <a:t> </a:t>
            </a:r>
            <a:r>
              <a:rPr lang="es-MX" sz="2400" dirty="0" err="1"/>
              <a:t>freedom</a:t>
            </a:r>
            <a:r>
              <a:rPr lang="es-MX" sz="2400" dirty="0"/>
              <a:t> of </a:t>
            </a:r>
            <a:r>
              <a:rPr lang="es-MX" sz="2400" dirty="0" err="1"/>
              <a:t>language</a:t>
            </a:r>
            <a:r>
              <a:rPr lang="es-MX" sz="2400" dirty="0"/>
              <a:t> opens the </a:t>
            </a:r>
            <a:r>
              <a:rPr lang="es-MX" sz="2400" dirty="0" err="1"/>
              <a:t>opportunity</a:t>
            </a:r>
            <a:r>
              <a:rPr lang="es-MX" sz="2400" dirty="0"/>
              <a:t> to </a:t>
            </a:r>
            <a:r>
              <a:rPr lang="es-MX" sz="2400" dirty="0" err="1"/>
              <a:t>name</a:t>
            </a:r>
            <a:r>
              <a:rPr lang="es-MX" sz="2400" dirty="0"/>
              <a:t> the </a:t>
            </a:r>
            <a:r>
              <a:rPr lang="es-MX" sz="2400" dirty="0" err="1"/>
              <a:t>world</a:t>
            </a:r>
            <a:r>
              <a:rPr lang="es-MX" sz="2400" dirty="0"/>
              <a:t> </a:t>
            </a:r>
            <a:r>
              <a:rPr lang="es-MX" sz="2400" dirty="0" err="1"/>
              <a:t>from</a:t>
            </a:r>
            <a:r>
              <a:rPr lang="es-MX" sz="2400" dirty="0"/>
              <a:t> a </a:t>
            </a:r>
            <a:r>
              <a:rPr lang="es-MX" sz="2400" dirty="0" err="1"/>
              <a:t>different</a:t>
            </a:r>
            <a:r>
              <a:rPr lang="es-MX" sz="2400" dirty="0"/>
              <a:t> </a:t>
            </a:r>
            <a:r>
              <a:rPr lang="es-MX" sz="2400" dirty="0" err="1"/>
              <a:t>point</a:t>
            </a:r>
            <a:r>
              <a:rPr lang="es-MX" sz="2400" dirty="0"/>
              <a:t> of </a:t>
            </a:r>
            <a:r>
              <a:rPr lang="es-MX" sz="2400" dirty="0" err="1"/>
              <a:t>view</a:t>
            </a:r>
            <a:r>
              <a:rPr lang="es-MX" sz="2400" dirty="0"/>
              <a:t>.</a:t>
            </a:r>
          </a:p>
          <a:p>
            <a:r>
              <a:rPr lang="es-MX" sz="2400" dirty="0" err="1"/>
              <a:t>We</a:t>
            </a:r>
            <a:r>
              <a:rPr lang="es-MX" sz="2400" dirty="0"/>
              <a:t> are </a:t>
            </a:r>
            <a:r>
              <a:rPr lang="es-MX" sz="2400" dirty="0" err="1"/>
              <a:t>convinced</a:t>
            </a:r>
            <a:r>
              <a:rPr lang="es-MX" sz="2400" dirty="0"/>
              <a:t> </a:t>
            </a:r>
            <a:r>
              <a:rPr lang="es-MX" sz="2400" dirty="0" err="1"/>
              <a:t>that</a:t>
            </a:r>
            <a:r>
              <a:rPr lang="es-MX" sz="2400" dirty="0"/>
              <a:t> </a:t>
            </a:r>
            <a:r>
              <a:rPr lang="es-MX" sz="2400" dirty="0" err="1"/>
              <a:t>academic</a:t>
            </a:r>
            <a:r>
              <a:rPr lang="es-MX" sz="2400" dirty="0"/>
              <a:t> </a:t>
            </a:r>
            <a:r>
              <a:rPr lang="es-MX" sz="2400" dirty="0" err="1"/>
              <a:t>discourse</a:t>
            </a:r>
            <a:r>
              <a:rPr lang="es-MX" sz="2400" dirty="0"/>
              <a:t> </a:t>
            </a:r>
            <a:r>
              <a:rPr lang="es-MX" sz="2400" dirty="0" err="1"/>
              <a:t>is</a:t>
            </a:r>
            <a:r>
              <a:rPr lang="es-MX" sz="2400" dirty="0"/>
              <a:t> </a:t>
            </a:r>
            <a:r>
              <a:rPr lang="es-MX" sz="2400" dirty="0" err="1"/>
              <a:t>limited</a:t>
            </a:r>
            <a:r>
              <a:rPr lang="es-MX" sz="2400" dirty="0"/>
              <a:t> </a:t>
            </a:r>
            <a:r>
              <a:rPr lang="es-MX" sz="2400" dirty="0" err="1"/>
              <a:t>by</a:t>
            </a:r>
            <a:r>
              <a:rPr lang="es-MX" sz="2400" dirty="0"/>
              <a:t> </a:t>
            </a:r>
            <a:r>
              <a:rPr lang="es-MX" sz="2400" dirty="0" err="1"/>
              <a:t>the</a:t>
            </a:r>
            <a:r>
              <a:rPr lang="es-MX" sz="2400" dirty="0"/>
              <a:t> </a:t>
            </a:r>
            <a:r>
              <a:rPr lang="es-MX" sz="2400" dirty="0" err="1"/>
              <a:t>standards</a:t>
            </a:r>
            <a:r>
              <a:rPr lang="es-MX" sz="2400" dirty="0"/>
              <a:t> </a:t>
            </a:r>
            <a:r>
              <a:rPr lang="es-MX" sz="2400" dirty="0" err="1"/>
              <a:t>of</a:t>
            </a:r>
            <a:r>
              <a:rPr lang="es-MX" sz="2400" dirty="0"/>
              <a:t> </a:t>
            </a:r>
            <a:r>
              <a:rPr lang="es-MX" sz="2400" dirty="0" err="1"/>
              <a:t>hegemonical</a:t>
            </a:r>
            <a:r>
              <a:rPr lang="es-MX" sz="2400" dirty="0"/>
              <a:t> </a:t>
            </a:r>
            <a:r>
              <a:rPr lang="es-MX" sz="2400" dirty="0" err="1"/>
              <a:t>science</a:t>
            </a:r>
            <a:r>
              <a:rPr lang="es-MX" sz="2400" dirty="0"/>
              <a:t> and </a:t>
            </a:r>
            <a:r>
              <a:rPr lang="es-MX" sz="2400" dirty="0" err="1"/>
              <a:t>thought</a:t>
            </a:r>
            <a:r>
              <a:rPr lang="es-MX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6688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A6C2C86-63BF-47D5-AA3F-905111A23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002D5BD-B936-4B06-8C6C-07D927292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715" y="1350673"/>
            <a:ext cx="3487616" cy="4626864"/>
          </a:xfrm>
        </p:spPr>
        <p:txBody>
          <a:bodyPr>
            <a:normAutofit/>
          </a:bodyPr>
          <a:lstStyle/>
          <a:p>
            <a:pPr algn="l"/>
            <a:r>
              <a:rPr lang="es-MX" sz="3600" dirty="0" err="1"/>
              <a:t>What</a:t>
            </a:r>
            <a:r>
              <a:rPr lang="es-MX" sz="3600" dirty="0"/>
              <a:t> do </a:t>
            </a:r>
            <a:r>
              <a:rPr lang="es-MX" sz="3600" dirty="0" err="1"/>
              <a:t>we</a:t>
            </a:r>
            <a:r>
              <a:rPr lang="es-MX" sz="3600" dirty="0"/>
              <a:t> </a:t>
            </a:r>
            <a:r>
              <a:rPr lang="es-MX" sz="3600" dirty="0" err="1"/>
              <a:t>pursuit</a:t>
            </a:r>
            <a:r>
              <a:rPr lang="es-MX" sz="3600" dirty="0"/>
              <a:t>?</a:t>
            </a:r>
            <a:br>
              <a:rPr lang="es-MX" sz="3600" dirty="0"/>
            </a:br>
            <a:endParaRPr lang="es-MX" sz="36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25A0768-3044-4AA9-A889-D2CAA68C5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605" y="2057400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8B9268-F54F-4488-AF54-9C67A41D2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2933" y="880463"/>
            <a:ext cx="6245352" cy="4626864"/>
          </a:xfrm>
        </p:spPr>
        <p:txBody>
          <a:bodyPr anchor="ctr">
            <a:normAutofit/>
          </a:bodyPr>
          <a:lstStyle/>
          <a:p>
            <a:r>
              <a:rPr lang="es-MX" sz="2400" dirty="0"/>
              <a:t> </a:t>
            </a:r>
            <a:r>
              <a:rPr lang="es-MX" sz="2400" dirty="0" err="1"/>
              <a:t>To</a:t>
            </a:r>
            <a:r>
              <a:rPr lang="es-MX" sz="2400" dirty="0"/>
              <a:t> </a:t>
            </a:r>
            <a:r>
              <a:rPr lang="es-MX" sz="2400" dirty="0" err="1"/>
              <a:t>establish</a:t>
            </a:r>
            <a:r>
              <a:rPr lang="es-MX" sz="2400" dirty="0"/>
              <a:t> bridges </a:t>
            </a:r>
            <a:r>
              <a:rPr lang="es-MX" sz="2400" dirty="0" err="1"/>
              <a:t>between</a:t>
            </a:r>
            <a:r>
              <a:rPr lang="es-MX" sz="2400" dirty="0"/>
              <a:t> </a:t>
            </a:r>
            <a:r>
              <a:rPr lang="es-MX" sz="2400" dirty="0" err="1"/>
              <a:t>two</a:t>
            </a:r>
            <a:r>
              <a:rPr lang="es-MX" sz="2400" dirty="0"/>
              <a:t> </a:t>
            </a:r>
            <a:r>
              <a:rPr lang="es-MX" sz="2400" dirty="0" err="1"/>
              <a:t>different</a:t>
            </a:r>
            <a:r>
              <a:rPr lang="es-MX" sz="2400" dirty="0"/>
              <a:t> </a:t>
            </a:r>
            <a:r>
              <a:rPr lang="es-MX" sz="2400" dirty="0" err="1"/>
              <a:t>discoursive</a:t>
            </a:r>
            <a:r>
              <a:rPr lang="es-MX" sz="2400" dirty="0"/>
              <a:t> </a:t>
            </a:r>
            <a:r>
              <a:rPr lang="es-MX" sz="2400" dirty="0" err="1"/>
              <a:t>fields</a:t>
            </a:r>
            <a:r>
              <a:rPr lang="es-MX" sz="2400" dirty="0"/>
              <a:t>: </a:t>
            </a:r>
            <a:r>
              <a:rPr lang="en-GB" sz="2400" dirty="0"/>
              <a:t>literature</a:t>
            </a:r>
            <a:r>
              <a:rPr lang="es-MX" sz="2400" dirty="0"/>
              <a:t> and </a:t>
            </a:r>
            <a:r>
              <a:rPr lang="es-MX" sz="2400" dirty="0" err="1"/>
              <a:t>theory</a:t>
            </a:r>
            <a:endParaRPr lang="es-MX" sz="2400" dirty="0"/>
          </a:p>
          <a:p>
            <a:r>
              <a:rPr lang="es-MX" sz="2400" dirty="0"/>
              <a:t>In </a:t>
            </a:r>
            <a:r>
              <a:rPr lang="es-MX" sz="2400" dirty="0" err="1"/>
              <a:t>order</a:t>
            </a:r>
            <a:r>
              <a:rPr lang="es-MX" sz="2400" dirty="0"/>
              <a:t> </a:t>
            </a:r>
            <a:r>
              <a:rPr lang="es-MX" sz="2400" dirty="0" err="1"/>
              <a:t>to</a:t>
            </a:r>
            <a:r>
              <a:rPr lang="es-MX" sz="2400" dirty="0"/>
              <a:t> </a:t>
            </a:r>
            <a:r>
              <a:rPr lang="es-MX" sz="2400" dirty="0" err="1"/>
              <a:t>transgress</a:t>
            </a:r>
            <a:r>
              <a:rPr lang="es-MX" sz="2400" dirty="0"/>
              <a:t> </a:t>
            </a:r>
            <a:r>
              <a:rPr lang="es-MX" sz="2400" dirty="0" err="1"/>
              <a:t>the</a:t>
            </a:r>
            <a:r>
              <a:rPr lang="es-MX" sz="2400" dirty="0"/>
              <a:t> </a:t>
            </a:r>
            <a:r>
              <a:rPr lang="es-MX" sz="2400" dirty="0" err="1"/>
              <a:t>boundaries</a:t>
            </a:r>
            <a:r>
              <a:rPr lang="es-MX" sz="2400" dirty="0"/>
              <a:t> </a:t>
            </a:r>
            <a:r>
              <a:rPr lang="es-MX" sz="2400" dirty="0" err="1"/>
              <a:t>of</a:t>
            </a:r>
            <a:r>
              <a:rPr lang="es-MX" sz="2400" dirty="0"/>
              <a:t> </a:t>
            </a:r>
            <a:r>
              <a:rPr lang="es-MX" sz="2400" dirty="0" err="1"/>
              <a:t>neutrality</a:t>
            </a:r>
            <a:r>
              <a:rPr lang="es-MX" sz="2400" dirty="0"/>
              <a:t> and </a:t>
            </a:r>
            <a:r>
              <a:rPr lang="es-MX" sz="2400" dirty="0" err="1"/>
              <a:t>stoicism</a:t>
            </a:r>
            <a:r>
              <a:rPr lang="es-MX" sz="2400" dirty="0"/>
              <a:t> </a:t>
            </a:r>
            <a:r>
              <a:rPr lang="es-MX" sz="2400" dirty="0" err="1"/>
              <a:t>of</a:t>
            </a:r>
            <a:r>
              <a:rPr lang="es-MX" sz="2400" dirty="0"/>
              <a:t> </a:t>
            </a:r>
            <a:r>
              <a:rPr lang="es-MX" sz="2400" dirty="0" err="1"/>
              <a:t>academic</a:t>
            </a:r>
            <a:r>
              <a:rPr lang="es-MX" sz="2400" dirty="0"/>
              <a:t> </a:t>
            </a:r>
            <a:r>
              <a:rPr lang="es-MX" sz="2400" dirty="0" err="1"/>
              <a:t>standards</a:t>
            </a:r>
            <a:endParaRPr lang="es-MX" sz="2400" dirty="0"/>
          </a:p>
          <a:p>
            <a:r>
              <a:rPr lang="es-MX" sz="2400" dirty="0" err="1"/>
              <a:t>To</a:t>
            </a:r>
            <a:r>
              <a:rPr lang="es-MX" sz="2400" dirty="0"/>
              <a:t> appeal </a:t>
            </a:r>
            <a:r>
              <a:rPr lang="es-MX" sz="2400" dirty="0" err="1"/>
              <a:t>to</a:t>
            </a:r>
            <a:r>
              <a:rPr lang="es-MX" sz="2400" dirty="0"/>
              <a:t> human </a:t>
            </a:r>
            <a:r>
              <a:rPr lang="es-MX" sz="2400" dirty="0" err="1"/>
              <a:t>feelings</a:t>
            </a:r>
            <a:r>
              <a:rPr lang="es-MX" sz="2400" dirty="0"/>
              <a:t> and </a:t>
            </a:r>
            <a:r>
              <a:rPr lang="es-MX" sz="2400" dirty="0" err="1"/>
              <a:t>emotions</a:t>
            </a:r>
            <a:r>
              <a:rPr lang="es-MX" sz="2400" dirty="0"/>
              <a:t> </a:t>
            </a:r>
            <a:r>
              <a:rPr lang="es-MX" sz="2400" dirty="0" err="1"/>
              <a:t>looking</a:t>
            </a:r>
            <a:r>
              <a:rPr lang="es-MX" sz="2400" dirty="0"/>
              <a:t> </a:t>
            </a:r>
            <a:r>
              <a:rPr lang="es-MX" sz="2400" dirty="0" err="1"/>
              <a:t>to</a:t>
            </a:r>
            <a:r>
              <a:rPr lang="es-MX" sz="2400" dirty="0"/>
              <a:t> </a:t>
            </a:r>
            <a:r>
              <a:rPr lang="es-MX" sz="2400" dirty="0" err="1"/>
              <a:t>connect</a:t>
            </a:r>
            <a:r>
              <a:rPr lang="es-MX" sz="2400" dirty="0"/>
              <a:t> </a:t>
            </a:r>
            <a:r>
              <a:rPr lang="es-MX" sz="2400" dirty="0" err="1"/>
              <a:t>with</a:t>
            </a:r>
            <a:r>
              <a:rPr lang="es-MX" sz="2400" dirty="0"/>
              <a:t> </a:t>
            </a:r>
            <a:r>
              <a:rPr lang="es-MX" sz="2400" dirty="0" err="1"/>
              <a:t>other</a:t>
            </a:r>
            <a:r>
              <a:rPr lang="es-MX" sz="2400" dirty="0"/>
              <a:t> </a:t>
            </a:r>
            <a:r>
              <a:rPr lang="es-MX" sz="2400" dirty="0" err="1"/>
              <a:t>sensibilities</a:t>
            </a:r>
            <a:r>
              <a:rPr lang="es-MX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3109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8CE0D3-FE26-4BA4-A00D-9FFAD7910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380" y="172320"/>
            <a:ext cx="3946393" cy="1956298"/>
          </a:xfrm>
        </p:spPr>
        <p:txBody>
          <a:bodyPr>
            <a:normAutofit/>
          </a:bodyPr>
          <a:lstStyle/>
          <a:p>
            <a:pPr algn="l"/>
            <a:r>
              <a:rPr lang="es-MX" sz="3600" dirty="0"/>
              <a:t>How we </a:t>
            </a:r>
            <a:r>
              <a:rPr lang="es-MX" sz="3600" dirty="0" err="1"/>
              <a:t>will</a:t>
            </a:r>
            <a:r>
              <a:rPr lang="es-MX" sz="3600" dirty="0"/>
              <a:t> do </a:t>
            </a:r>
            <a:r>
              <a:rPr lang="es-MX" sz="3600" dirty="0" err="1"/>
              <a:t>it</a:t>
            </a:r>
            <a:r>
              <a:rPr lang="es-MX" sz="3600" dirty="0"/>
              <a:t>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3CF26E-1BC6-4EF4-8314-F010CAF00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7516" y="407894"/>
            <a:ext cx="6430560" cy="1956298"/>
          </a:xfrm>
        </p:spPr>
        <p:txBody>
          <a:bodyPr anchor="ctr">
            <a:normAutofit/>
          </a:bodyPr>
          <a:lstStyle/>
          <a:p>
            <a:pPr>
              <a:buClr>
                <a:srgbClr val="CCA36C"/>
              </a:buClr>
            </a:pPr>
            <a:r>
              <a:rPr lang="es-MX" dirty="0"/>
              <a:t>A </a:t>
            </a:r>
            <a:r>
              <a:rPr lang="es-MX" dirty="0" err="1"/>
              <a:t>poem</a:t>
            </a:r>
            <a:r>
              <a:rPr lang="es-MX" dirty="0"/>
              <a:t> </a:t>
            </a:r>
            <a:r>
              <a:rPr lang="es-MX" dirty="0" err="1"/>
              <a:t>based</a:t>
            </a:r>
            <a:r>
              <a:rPr lang="es-MX" dirty="0"/>
              <a:t> on decolonial theory with </a:t>
            </a:r>
            <a:r>
              <a:rPr lang="es-MX" dirty="0" err="1"/>
              <a:t>bibliography</a:t>
            </a:r>
            <a:r>
              <a:rPr lang="es-MX" dirty="0"/>
              <a:t>, </a:t>
            </a:r>
            <a:r>
              <a:rPr lang="es-MX" dirty="0" err="1"/>
              <a:t>references</a:t>
            </a:r>
            <a:r>
              <a:rPr lang="es-MX" dirty="0"/>
              <a:t> and </a:t>
            </a:r>
            <a:r>
              <a:rPr lang="es-MX" dirty="0" err="1"/>
              <a:t>foot</a:t>
            </a:r>
            <a:r>
              <a:rPr lang="es-MX" dirty="0"/>
              <a:t>/final notes</a:t>
            </a:r>
          </a:p>
          <a:p>
            <a:pPr>
              <a:buClr>
                <a:srgbClr val="CCA36C"/>
              </a:buClr>
            </a:pPr>
            <a:r>
              <a:rPr lang="es-MX" dirty="0" err="1"/>
              <a:t>Through</a:t>
            </a:r>
            <a:r>
              <a:rPr lang="es-MX" dirty="0"/>
              <a:t> this </a:t>
            </a:r>
            <a:r>
              <a:rPr lang="es-MX" dirty="0" err="1"/>
              <a:t>format</a:t>
            </a:r>
            <a:r>
              <a:rPr lang="es-MX" dirty="0"/>
              <a:t> we can use </a:t>
            </a:r>
            <a:r>
              <a:rPr lang="es-MX" dirty="0" err="1"/>
              <a:t>different</a:t>
            </a:r>
            <a:r>
              <a:rPr lang="es-MX" dirty="0"/>
              <a:t> </a:t>
            </a:r>
            <a:r>
              <a:rPr lang="es-MX" dirty="0" err="1"/>
              <a:t>languages</a:t>
            </a:r>
            <a:r>
              <a:rPr lang="es-MX" dirty="0"/>
              <a:t> and </a:t>
            </a:r>
            <a:r>
              <a:rPr lang="es-MX" dirty="0" err="1"/>
              <a:t>refer</a:t>
            </a:r>
            <a:r>
              <a:rPr lang="es-MX" dirty="0"/>
              <a:t> to </a:t>
            </a:r>
            <a:r>
              <a:rPr lang="es-MX" dirty="0" err="1"/>
              <a:t>historical</a:t>
            </a:r>
            <a:r>
              <a:rPr lang="es-MX" dirty="0"/>
              <a:t> </a:t>
            </a:r>
            <a:r>
              <a:rPr lang="es-MX" dirty="0" err="1"/>
              <a:t>events</a:t>
            </a:r>
            <a:r>
              <a:rPr lang="es-MX" dirty="0"/>
              <a:t> and </a:t>
            </a:r>
            <a:r>
              <a:rPr lang="es-MX" dirty="0" err="1"/>
              <a:t>distant</a:t>
            </a:r>
            <a:r>
              <a:rPr lang="es-MX" dirty="0"/>
              <a:t> </a:t>
            </a:r>
            <a:r>
              <a:rPr lang="es-MX" dirty="0" err="1"/>
              <a:t>geographies</a:t>
            </a:r>
            <a:r>
              <a:rPr lang="es-MX" dirty="0"/>
              <a:t>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1BD5010-295E-4167-BC26-3A7A8103E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6860" y="2617182"/>
            <a:ext cx="7818279" cy="310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244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55D1B3-FD4F-4E8D-A506-9688C02B6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/>
              <a:t>National</a:t>
            </a:r>
            <a:r>
              <a:rPr lang="es-MX" dirty="0"/>
              <a:t> state as a “failed </a:t>
            </a:r>
            <a:r>
              <a:rPr lang="es-MX" dirty="0" err="1"/>
              <a:t>project</a:t>
            </a:r>
            <a:r>
              <a:rPr lang="es-MX" dirty="0"/>
              <a:t> of </a:t>
            </a:r>
            <a:r>
              <a:rPr lang="es-MX" dirty="0" err="1"/>
              <a:t>emancipation</a:t>
            </a:r>
            <a:r>
              <a:rPr lang="es-MX" dirty="0"/>
              <a:t>”</a:t>
            </a:r>
          </a:p>
          <a:p>
            <a:r>
              <a:rPr lang="es-MX" dirty="0"/>
              <a:t>A </a:t>
            </a:r>
            <a:r>
              <a:rPr lang="es-MX" dirty="0" err="1"/>
              <a:t>critic</a:t>
            </a:r>
            <a:r>
              <a:rPr lang="es-MX" dirty="0"/>
              <a:t> </a:t>
            </a:r>
            <a:r>
              <a:rPr lang="es-MX" dirty="0" err="1"/>
              <a:t>to</a:t>
            </a:r>
            <a:r>
              <a:rPr lang="es-MX" dirty="0"/>
              <a:t> </a:t>
            </a:r>
            <a:r>
              <a:rPr lang="es-MX" dirty="0" err="1"/>
              <a:t>national</a:t>
            </a:r>
            <a:r>
              <a:rPr lang="es-MX" dirty="0"/>
              <a:t> </a:t>
            </a:r>
            <a:r>
              <a:rPr lang="es-MX" dirty="0" err="1"/>
              <a:t>identities</a:t>
            </a:r>
            <a:endParaRPr lang="es-MX" dirty="0"/>
          </a:p>
          <a:p>
            <a:r>
              <a:rPr lang="es-MX" dirty="0" err="1"/>
              <a:t>The</a:t>
            </a:r>
            <a:r>
              <a:rPr lang="es-MX" dirty="0"/>
              <a:t> </a:t>
            </a:r>
            <a:r>
              <a:rPr lang="es-MX" dirty="0" err="1"/>
              <a:t>migrant</a:t>
            </a:r>
            <a:r>
              <a:rPr lang="es-MX" dirty="0"/>
              <a:t> </a:t>
            </a:r>
            <a:r>
              <a:rPr lang="es-MX" dirty="0" err="1"/>
              <a:t>condition</a:t>
            </a:r>
            <a:endParaRPr lang="es-MX" dirty="0"/>
          </a:p>
          <a:p>
            <a:r>
              <a:rPr lang="es-MX" dirty="0"/>
              <a:t>The cuestión of </a:t>
            </a:r>
            <a:r>
              <a:rPr lang="es-MX" dirty="0" err="1"/>
              <a:t>indigenous</a:t>
            </a:r>
            <a:r>
              <a:rPr lang="es-MX" dirty="0"/>
              <a:t> </a:t>
            </a:r>
            <a:r>
              <a:rPr lang="es-MX" dirty="0" err="1"/>
              <a:t>people</a:t>
            </a:r>
            <a:r>
              <a:rPr lang="es-MX" dirty="0"/>
              <a:t>, </a:t>
            </a:r>
            <a:r>
              <a:rPr lang="es-MX" dirty="0" err="1"/>
              <a:t>natives</a:t>
            </a:r>
            <a:r>
              <a:rPr lang="es-MX" dirty="0"/>
              <a:t>, original </a:t>
            </a:r>
            <a:r>
              <a:rPr lang="es-MX" dirty="0" err="1"/>
              <a:t>settlers</a:t>
            </a:r>
            <a:r>
              <a:rPr lang="es-MX" dirty="0"/>
              <a:t>…</a:t>
            </a:r>
          </a:p>
          <a:p>
            <a:r>
              <a:rPr lang="es-MX" dirty="0" err="1"/>
              <a:t>Selfreflection</a:t>
            </a:r>
            <a:r>
              <a:rPr lang="es-MX" dirty="0"/>
              <a:t> </a:t>
            </a:r>
            <a:r>
              <a:rPr lang="es-MX" dirty="0" err="1"/>
              <a:t>about</a:t>
            </a:r>
            <a:r>
              <a:rPr lang="es-MX" dirty="0"/>
              <a:t> </a:t>
            </a:r>
            <a:r>
              <a:rPr lang="es-MX" dirty="0" err="1"/>
              <a:t>the</a:t>
            </a:r>
            <a:r>
              <a:rPr lang="es-MX" dirty="0"/>
              <a:t> use </a:t>
            </a:r>
            <a:r>
              <a:rPr lang="es-MX" dirty="0" err="1"/>
              <a:t>of</a:t>
            </a:r>
            <a:r>
              <a:rPr lang="es-MX" dirty="0"/>
              <a:t> </a:t>
            </a:r>
            <a:r>
              <a:rPr lang="es-MX" dirty="0" err="1"/>
              <a:t>language</a:t>
            </a:r>
            <a:r>
              <a:rPr lang="es-MX" dirty="0"/>
              <a:t> and colonial </a:t>
            </a:r>
            <a:r>
              <a:rPr lang="es-MX" dirty="0" err="1"/>
              <a:t>discourses</a:t>
            </a:r>
            <a:endParaRPr lang="es-MX" dirty="0"/>
          </a:p>
          <a:p>
            <a:r>
              <a:rPr lang="es-MX" dirty="0" err="1"/>
              <a:t>Selfreflection</a:t>
            </a:r>
            <a:r>
              <a:rPr lang="es-MX" dirty="0"/>
              <a:t> </a:t>
            </a:r>
            <a:r>
              <a:rPr lang="es-MX" dirty="0" err="1"/>
              <a:t>of</a:t>
            </a:r>
            <a:r>
              <a:rPr lang="es-MX" dirty="0"/>
              <a:t> </a:t>
            </a:r>
            <a:r>
              <a:rPr lang="es-MX" dirty="0" err="1"/>
              <a:t>the</a:t>
            </a:r>
            <a:r>
              <a:rPr lang="es-MX" dirty="0"/>
              <a:t> </a:t>
            </a:r>
            <a:r>
              <a:rPr lang="es-MX" dirty="0" err="1"/>
              <a:t>poem</a:t>
            </a:r>
            <a:r>
              <a:rPr lang="es-MX" dirty="0"/>
              <a:t> </a:t>
            </a:r>
            <a:r>
              <a:rPr lang="es-MX" dirty="0" err="1"/>
              <a:t>about</a:t>
            </a:r>
            <a:r>
              <a:rPr lang="es-MX" dirty="0"/>
              <a:t> </a:t>
            </a:r>
            <a:r>
              <a:rPr lang="es-MX" dirty="0" err="1"/>
              <a:t>itself</a:t>
            </a:r>
            <a:r>
              <a:rPr lang="es-MX" dirty="0"/>
              <a:t> </a:t>
            </a:r>
          </a:p>
          <a:p>
            <a:r>
              <a:rPr lang="es-MX" b="1" dirty="0"/>
              <a:t>Another </a:t>
            </a:r>
            <a:r>
              <a:rPr lang="es-MX" b="1" dirty="0" err="1"/>
              <a:t>possibilities</a:t>
            </a:r>
            <a:r>
              <a:rPr lang="es-MX" dirty="0"/>
              <a:t>: the use of the </a:t>
            </a:r>
            <a:r>
              <a:rPr lang="es-MX" dirty="0" err="1"/>
              <a:t>past</a:t>
            </a:r>
            <a:r>
              <a:rPr lang="es-MX" dirty="0"/>
              <a:t> and </a:t>
            </a:r>
            <a:r>
              <a:rPr lang="es-MX" dirty="0" err="1"/>
              <a:t>narratives</a:t>
            </a:r>
            <a:r>
              <a:rPr lang="es-MX" dirty="0"/>
              <a:t>, </a:t>
            </a:r>
            <a:r>
              <a:rPr lang="es-MX" dirty="0" err="1"/>
              <a:t>intelectuals</a:t>
            </a:r>
            <a:r>
              <a:rPr lang="es-MX" dirty="0"/>
              <a:t> and elites, colonial </a:t>
            </a:r>
            <a:r>
              <a:rPr lang="es-MX" dirty="0" err="1"/>
              <a:t>mentalities</a:t>
            </a:r>
            <a:r>
              <a:rPr lang="es-MX" dirty="0"/>
              <a:t>, </a:t>
            </a:r>
            <a:r>
              <a:rPr lang="es-MX" dirty="0" err="1"/>
              <a:t>capitalism</a:t>
            </a:r>
            <a:r>
              <a:rPr lang="es-MX" dirty="0"/>
              <a:t> and </a:t>
            </a:r>
            <a:r>
              <a:rPr lang="es-MX" dirty="0" err="1"/>
              <a:t>structural</a:t>
            </a:r>
            <a:r>
              <a:rPr lang="es-MX" dirty="0"/>
              <a:t> violence,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9B8DCEC5-3DD5-432A-A86A-802BE7FD1D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4400" y="771416"/>
            <a:ext cx="10353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s-MX" sz="3600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</a:rPr>
              <a:t>Topics</a:t>
            </a:r>
            <a:r>
              <a:rPr lang="es-MX" sz="36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</a:rPr>
              <a:t> </a:t>
            </a:r>
            <a:r>
              <a:rPr lang="es-MX" sz="3600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</a:rPr>
              <a:t>to</a:t>
            </a:r>
            <a:r>
              <a:rPr lang="es-MX" sz="36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</a:rPr>
              <a:t> explore…</a:t>
            </a:r>
          </a:p>
        </p:txBody>
      </p:sp>
    </p:spTree>
    <p:extLst>
      <p:ext uri="{BB962C8B-B14F-4D97-AF65-F5344CB8AC3E}">
        <p14:creationId xmlns:p14="http://schemas.microsoft.com/office/powerpoint/2010/main" val="1820078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79B14F0-F49A-43D3-A54D-D2E9A8E41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870" y="1903753"/>
            <a:ext cx="9980260" cy="1828813"/>
          </a:xfrm>
        </p:spPr>
        <p:txBody>
          <a:bodyPr/>
          <a:lstStyle/>
          <a:p>
            <a:r>
              <a:rPr lang="es-MX" dirty="0" err="1"/>
              <a:t>Thank</a:t>
            </a:r>
            <a:r>
              <a:rPr lang="es-MX" dirty="0"/>
              <a:t> </a:t>
            </a:r>
            <a:r>
              <a:rPr lang="es-MX" dirty="0" err="1"/>
              <a:t>you</a:t>
            </a:r>
            <a:r>
              <a:rPr lang="es-MX" dirty="0"/>
              <a:t> </a:t>
            </a:r>
            <a:r>
              <a:rPr lang="es-MX" dirty="0" err="1"/>
              <a:t>for</a:t>
            </a:r>
            <a:r>
              <a:rPr lang="es-MX" dirty="0"/>
              <a:t> </a:t>
            </a:r>
            <a:r>
              <a:rPr lang="es-MX" dirty="0" err="1"/>
              <a:t>your</a:t>
            </a:r>
            <a:r>
              <a:rPr lang="es-MX" dirty="0"/>
              <a:t> </a:t>
            </a:r>
            <a:r>
              <a:rPr lang="es-MX" dirty="0" err="1"/>
              <a:t>attention</a:t>
            </a:r>
            <a:r>
              <a:rPr lang="es-MX" dirty="0"/>
              <a:t> and </a:t>
            </a:r>
            <a:r>
              <a:rPr lang="es-MX" dirty="0" err="1"/>
              <a:t>comments</a:t>
            </a:r>
            <a:r>
              <a:rPr lang="es-MX" dirty="0"/>
              <a:t>. Do </a:t>
            </a:r>
            <a:r>
              <a:rPr lang="es-MX" dirty="0" err="1"/>
              <a:t>you</a:t>
            </a:r>
            <a:r>
              <a:rPr lang="es-MX" dirty="0"/>
              <a:t> </a:t>
            </a:r>
            <a:r>
              <a:rPr lang="es-MX" dirty="0" err="1"/>
              <a:t>have</a:t>
            </a:r>
            <a:r>
              <a:rPr lang="es-MX" dirty="0"/>
              <a:t> </a:t>
            </a:r>
            <a:r>
              <a:rPr lang="es-MX" dirty="0" err="1"/>
              <a:t>another</a:t>
            </a:r>
            <a:r>
              <a:rPr lang="es-MX" dirty="0"/>
              <a:t> ideas?</a:t>
            </a:r>
          </a:p>
        </p:txBody>
      </p:sp>
    </p:spTree>
    <p:extLst>
      <p:ext uri="{BB962C8B-B14F-4D97-AF65-F5344CB8AC3E}">
        <p14:creationId xmlns:p14="http://schemas.microsoft.com/office/powerpoint/2010/main" val="33011377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zarra">
  <a:themeElements>
    <a:clrScheme name="Pizarra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Pizarra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zarr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2693</TotalTime>
  <Words>281</Words>
  <Application>Microsoft Office PowerPoint</Application>
  <PresentationFormat>Panorámica</PresentationFormat>
  <Paragraphs>26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Calisto MT</vt:lpstr>
      <vt:lpstr>Trebuchet MS</vt:lpstr>
      <vt:lpstr>Wingdings 2</vt:lpstr>
      <vt:lpstr>Pizarra</vt:lpstr>
      <vt:lpstr>Postcolonial poetry: The mirage of  national identity and  the possible otherness</vt:lpstr>
      <vt:lpstr>Why poetry?</vt:lpstr>
      <vt:lpstr>What do we pursuit? </vt:lpstr>
      <vt:lpstr>How we will do it?</vt:lpstr>
      <vt:lpstr>Topics to explore…</vt:lpstr>
      <vt:lpstr>Thank you for your attention and comments. Do you have another ideas?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Postcolonial poetry: The mirage of national identity and the possible otherness.</dc:title>
  <dc:creator>Mario Alberto Naranjo Ricoy</dc:creator>
  <cp:lastModifiedBy>Mario Alberto Naranjo Ricoy</cp:lastModifiedBy>
  <cp:revision>8</cp:revision>
  <dcterms:created xsi:type="dcterms:W3CDTF">2019-02-07T14:49:13Z</dcterms:created>
  <dcterms:modified xsi:type="dcterms:W3CDTF">2019-02-09T15:20:59Z</dcterms:modified>
</cp:coreProperties>
</file>